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49"/>
  </p:notesMasterIdLst>
  <p:handoutMasterIdLst>
    <p:handoutMasterId r:id="rId150"/>
  </p:handoutMasterIdLst>
  <p:sldIdLst>
    <p:sldId id="601" r:id="rId2"/>
    <p:sldId id="651" r:id="rId3"/>
    <p:sldId id="798" r:id="rId4"/>
    <p:sldId id="952" r:id="rId5"/>
    <p:sldId id="801" r:id="rId6"/>
    <p:sldId id="802" r:id="rId7"/>
    <p:sldId id="803" r:id="rId8"/>
    <p:sldId id="976" r:id="rId9"/>
    <p:sldId id="903" r:id="rId10"/>
    <p:sldId id="804" r:id="rId11"/>
    <p:sldId id="923" r:id="rId12"/>
    <p:sldId id="958" r:id="rId13"/>
    <p:sldId id="959" r:id="rId14"/>
    <p:sldId id="960" r:id="rId15"/>
    <p:sldId id="961" r:id="rId16"/>
    <p:sldId id="962" r:id="rId17"/>
    <p:sldId id="981" r:id="rId18"/>
    <p:sldId id="807" r:id="rId19"/>
    <p:sldId id="963" r:id="rId20"/>
    <p:sldId id="808" r:id="rId21"/>
    <p:sldId id="817" r:id="rId22"/>
    <p:sldId id="932" r:id="rId23"/>
    <p:sldId id="991" r:id="rId24"/>
    <p:sldId id="814" r:id="rId25"/>
    <p:sldId id="819" r:id="rId26"/>
    <p:sldId id="823" r:id="rId27"/>
    <p:sldId id="824" r:id="rId28"/>
    <p:sldId id="933" r:id="rId29"/>
    <p:sldId id="826" r:id="rId30"/>
    <p:sldId id="827" r:id="rId31"/>
    <p:sldId id="945" r:id="rId32"/>
    <p:sldId id="829" r:id="rId33"/>
    <p:sldId id="946" r:id="rId34"/>
    <p:sldId id="909" r:id="rId35"/>
    <p:sldId id="910" r:id="rId36"/>
    <p:sldId id="830" r:id="rId37"/>
    <p:sldId id="832" r:id="rId38"/>
    <p:sldId id="938" r:id="rId39"/>
    <p:sldId id="836" r:id="rId40"/>
    <p:sldId id="839" r:id="rId41"/>
    <p:sldId id="840" r:id="rId42"/>
    <p:sldId id="841" r:id="rId43"/>
    <p:sldId id="842" r:id="rId44"/>
    <p:sldId id="964" r:id="rId45"/>
    <p:sldId id="843" r:id="rId46"/>
    <p:sldId id="844" r:id="rId47"/>
    <p:sldId id="975" r:id="rId48"/>
    <p:sldId id="845" r:id="rId49"/>
    <p:sldId id="913" r:id="rId50"/>
    <p:sldId id="846" r:id="rId51"/>
    <p:sldId id="847" r:id="rId52"/>
    <p:sldId id="848" r:id="rId53"/>
    <p:sldId id="940" r:id="rId54"/>
    <p:sldId id="851" r:id="rId55"/>
    <p:sldId id="854" r:id="rId56"/>
    <p:sldId id="944" r:id="rId57"/>
    <p:sldId id="916" r:id="rId58"/>
    <p:sldId id="1012" r:id="rId59"/>
    <p:sldId id="857" r:id="rId60"/>
    <p:sldId id="858" r:id="rId61"/>
    <p:sldId id="859" r:id="rId62"/>
    <p:sldId id="860" r:id="rId63"/>
    <p:sldId id="869" r:id="rId64"/>
    <p:sldId id="866" r:id="rId65"/>
    <p:sldId id="870" r:id="rId66"/>
    <p:sldId id="1013" r:id="rId67"/>
    <p:sldId id="1015" r:id="rId68"/>
    <p:sldId id="968" r:id="rId69"/>
    <p:sldId id="1016" r:id="rId70"/>
    <p:sldId id="969" r:id="rId71"/>
    <p:sldId id="972" r:id="rId72"/>
    <p:sldId id="871" r:id="rId73"/>
    <p:sldId id="872" r:id="rId74"/>
    <p:sldId id="973" r:id="rId75"/>
    <p:sldId id="974" r:id="rId76"/>
    <p:sldId id="873" r:id="rId77"/>
    <p:sldId id="852" r:id="rId78"/>
    <p:sldId id="874" r:id="rId79"/>
    <p:sldId id="875" r:id="rId80"/>
    <p:sldId id="876" r:id="rId81"/>
    <p:sldId id="880" r:id="rId82"/>
    <p:sldId id="881" r:id="rId83"/>
    <p:sldId id="882" r:id="rId84"/>
    <p:sldId id="1020" r:id="rId85"/>
    <p:sldId id="853" r:id="rId86"/>
    <p:sldId id="885" r:id="rId87"/>
    <p:sldId id="886" r:id="rId88"/>
    <p:sldId id="887" r:id="rId89"/>
    <p:sldId id="888" r:id="rId90"/>
    <p:sldId id="889" r:id="rId91"/>
    <p:sldId id="891" r:id="rId92"/>
    <p:sldId id="890" r:id="rId93"/>
    <p:sldId id="905" r:id="rId94"/>
    <p:sldId id="892" r:id="rId95"/>
    <p:sldId id="894" r:id="rId96"/>
    <p:sldId id="895" r:id="rId97"/>
    <p:sldId id="896" r:id="rId98"/>
    <p:sldId id="897" r:id="rId99"/>
    <p:sldId id="899" r:id="rId100"/>
    <p:sldId id="900" r:id="rId101"/>
    <p:sldId id="901" r:id="rId102"/>
    <p:sldId id="926" r:id="rId103"/>
    <p:sldId id="898" r:id="rId104"/>
    <p:sldId id="947" r:id="rId105"/>
    <p:sldId id="979" r:id="rId106"/>
    <p:sldId id="980" r:id="rId107"/>
    <p:sldId id="982" r:id="rId108"/>
    <p:sldId id="983" r:id="rId109"/>
    <p:sldId id="977" r:id="rId110"/>
    <p:sldId id="978" r:id="rId111"/>
    <p:sldId id="984" r:id="rId112"/>
    <p:sldId id="985" r:id="rId113"/>
    <p:sldId id="986" r:id="rId114"/>
    <p:sldId id="987" r:id="rId115"/>
    <p:sldId id="988" r:id="rId116"/>
    <p:sldId id="989" r:id="rId117"/>
    <p:sldId id="990" r:id="rId118"/>
    <p:sldId id="992" r:id="rId119"/>
    <p:sldId id="993" r:id="rId120"/>
    <p:sldId id="994" r:id="rId121"/>
    <p:sldId id="995" r:id="rId122"/>
    <p:sldId id="996" r:id="rId123"/>
    <p:sldId id="997" r:id="rId124"/>
    <p:sldId id="998" r:id="rId125"/>
    <p:sldId id="999" r:id="rId126"/>
    <p:sldId id="1000" r:id="rId127"/>
    <p:sldId id="1001" r:id="rId128"/>
    <p:sldId id="1002" r:id="rId129"/>
    <p:sldId id="1003" r:id="rId130"/>
    <p:sldId id="1004" r:id="rId131"/>
    <p:sldId id="1005" r:id="rId132"/>
    <p:sldId id="1006" r:id="rId133"/>
    <p:sldId id="1007" r:id="rId134"/>
    <p:sldId id="1008" r:id="rId135"/>
    <p:sldId id="1009" r:id="rId136"/>
    <p:sldId id="1010" r:id="rId137"/>
    <p:sldId id="1011" r:id="rId138"/>
    <p:sldId id="1014" r:id="rId139"/>
    <p:sldId id="949" r:id="rId140"/>
    <p:sldId id="1017" r:id="rId141"/>
    <p:sldId id="1018" r:id="rId142"/>
    <p:sldId id="1019" r:id="rId143"/>
    <p:sldId id="1021" r:id="rId144"/>
    <p:sldId id="1022" r:id="rId145"/>
    <p:sldId id="1023" r:id="rId146"/>
    <p:sldId id="950" r:id="rId147"/>
    <p:sldId id="951" r:id="rId148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14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6.jpe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Relationship Id="rId6" Type="http://schemas.openxmlformats.org/officeDocument/2006/relationships/image" Target="../media/image29.png"/><Relationship Id="rId5" Type="http://schemas.openxmlformats.org/officeDocument/2006/relationships/image" Target="../media/image196.png"/><Relationship Id="rId10" Type="http://schemas.openxmlformats.org/officeDocument/2006/relationships/image" Target="../media/image199.png"/><Relationship Id="rId4" Type="http://schemas.openxmlformats.org/officeDocument/2006/relationships/image" Target="../media/image190.png"/><Relationship Id="rId9" Type="http://schemas.openxmlformats.org/officeDocument/2006/relationships/image" Target="../media/image19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1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tags" Target="../tags/tag30.xml"/><Relationship Id="rId7" Type="http://schemas.openxmlformats.org/officeDocument/2006/relationships/image" Target="../media/image26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50.png"/><Relationship Id="rId11" Type="http://schemas.openxmlformats.org/officeDocument/2006/relationships/image" Target="../media/image268.png"/><Relationship Id="rId5" Type="http://schemas.openxmlformats.org/officeDocument/2006/relationships/image" Target="../media/image6.jpeg"/><Relationship Id="rId10" Type="http://schemas.openxmlformats.org/officeDocument/2006/relationships/image" Target="../media/image26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6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9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6.jpeg"/><Relationship Id="rId7" Type="http://schemas.openxmlformats.org/officeDocument/2006/relationships/image" Target="../media/image29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9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2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96.png"/><Relationship Id="rId4" Type="http://schemas.openxmlformats.org/officeDocument/2006/relationships/image" Target="../media/image29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3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7" Type="http://schemas.openxmlformats.org/officeDocument/2006/relationships/image" Target="../media/image3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jpe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7.png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1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15.png"/><Relationship Id="rId5" Type="http://schemas.openxmlformats.org/officeDocument/2006/relationships/tags" Target="../tags/tag13.xml"/><Relationship Id="rId10" Type="http://schemas.openxmlformats.org/officeDocument/2006/relationships/image" Target="../media/image114.png"/><Relationship Id="rId4" Type="http://schemas.openxmlformats.org/officeDocument/2006/relationships/tags" Target="../tags/tag12.xml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tags" Target="../tags/tag17.xml"/><Relationship Id="rId7" Type="http://schemas.openxmlformats.org/officeDocument/2006/relationships/image" Target="../media/image6.jpeg"/><Relationship Id="rId12" Type="http://schemas.openxmlformats.org/officeDocument/2006/relationships/image" Target="../media/image114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3.png"/><Relationship Id="rId5" Type="http://schemas.openxmlformats.org/officeDocument/2006/relationships/tags" Target="../tags/tag19.xml"/><Relationship Id="rId10" Type="http://schemas.openxmlformats.org/officeDocument/2006/relationships/image" Target="../media/image115.png"/><Relationship Id="rId4" Type="http://schemas.openxmlformats.org/officeDocument/2006/relationships/tags" Target="../tags/tag18.xml"/><Relationship Id="rId9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tags" Target="../tags/tag23.xml"/><Relationship Id="rId7" Type="http://schemas.openxmlformats.org/officeDocument/2006/relationships/image" Target="../media/image6.jpeg"/><Relationship Id="rId12" Type="http://schemas.openxmlformats.org/officeDocument/2006/relationships/image" Target="../media/image12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27.png"/><Relationship Id="rId5" Type="http://schemas.openxmlformats.org/officeDocument/2006/relationships/tags" Target="../tags/tag25.xml"/><Relationship Id="rId10" Type="http://schemas.openxmlformats.org/officeDocument/2006/relationships/image" Target="../media/image126.png"/><Relationship Id="rId4" Type="http://schemas.openxmlformats.org/officeDocument/2006/relationships/tags" Target="../tags/tag24.xml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2.png"/><Relationship Id="rId4" Type="http://schemas.openxmlformats.org/officeDocument/2006/relationships/image" Target="../media/image13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5" Type="http://schemas.openxmlformats.org/officeDocument/2006/relationships/image" Target="../media/image116.png"/><Relationship Id="rId4" Type="http://schemas.openxmlformats.org/officeDocument/2006/relationships/image" Target="../media/image1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7504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Song(IRIS,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reactions</a:t>
            </a: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And codes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6496" y="2132856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What can we learn from the direct reaction?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example (Not complete list):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interaction, size of target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</a:t>
            </a:r>
            <a:r>
              <a:rPr lang="en-US" altLang="ko-KR" dirty="0" smtClean="0"/>
              <a:t>spectroscopic information </a:t>
            </a:r>
            <a:r>
              <a:rPr lang="en-US" altLang="ko-KR" dirty="0" smtClean="0"/>
              <a:t>(Energy, angular momentum, parity)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pPr lvl="1"/>
            <a:r>
              <a:rPr lang="en-US" altLang="ko-KR" dirty="0" smtClean="0"/>
              <a:t>                      one-nucleon transfer: single particle level 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10" y="5659256"/>
            <a:ext cx="1008112" cy="50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29" y="5011184"/>
            <a:ext cx="2904753" cy="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42" y="5809710"/>
            <a:ext cx="980062" cy="2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35120"/>
            <a:ext cx="3617987" cy="2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61" y="3142560"/>
            <a:ext cx="3876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31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628704" y="980728"/>
            <a:ext cx="3471688" cy="2101779"/>
            <a:chOff x="399195" y="1938417"/>
            <a:chExt cx="3471688" cy="2101779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41" y="3212976"/>
            <a:ext cx="14001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3573016"/>
            <a:ext cx="276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Relation between angles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96046"/>
            <a:ext cx="1289143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9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Two body system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1" y="1844824"/>
            <a:ext cx="2643263" cy="5170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564904"/>
            <a:ext cx="1800200" cy="846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1052736"/>
            <a:ext cx="7270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Quantum mechanics, physics of the system is described by wave function</a:t>
            </a:r>
          </a:p>
          <a:p>
            <a:r>
              <a:rPr lang="en-US" altLang="ko-KR" dirty="0" smtClean="0"/>
              <a:t>Which is a solution of Schrodinger equation with Hamiltonian.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1962717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Short range</a:t>
            </a:r>
            <a:r>
              <a:rPr lang="en-US" altLang="ko-KR" dirty="0" smtClean="0"/>
              <a:t> interaction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981" y="2595699"/>
            <a:ext cx="1607909" cy="791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1815108"/>
            <a:ext cx="2358431" cy="21338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97" y="3614293"/>
            <a:ext cx="3753374" cy="17766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5594015"/>
            <a:ext cx="2448272" cy="3933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1988" y="4293096"/>
            <a:ext cx="2592288" cy="5637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3726" y="5255097"/>
            <a:ext cx="2646213" cy="6221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9030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</a:t>
            </a:r>
            <a:r>
              <a:rPr lang="en-US" altLang="ko-KR" dirty="0" smtClean="0">
                <a:solidFill>
                  <a:srgbClr val="FF0000"/>
                </a:solidFill>
              </a:rPr>
              <a:t>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28800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27967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2" y="4977820"/>
            <a:ext cx="2476954" cy="789947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055749"/>
            <a:ext cx="4750030" cy="42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96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23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</a:t>
            </a:r>
            <a:r>
              <a:rPr lang="en-US" altLang="ko-KR" dirty="0" smtClean="0">
                <a:solidFill>
                  <a:srgbClr val="FF0000"/>
                </a:solidFill>
              </a:rPr>
              <a:t>many-body problem </a:t>
            </a:r>
            <a:r>
              <a:rPr lang="en-US" altLang="ko-KR" dirty="0" smtClean="0"/>
              <a:t>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</a:t>
            </a:r>
            <a:r>
              <a:rPr lang="en-US" altLang="ko-KR" dirty="0" smtClean="0">
                <a:solidFill>
                  <a:srgbClr val="FF0000"/>
                </a:solidFill>
              </a:rPr>
              <a:t>few-body problem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structure(collective model)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</a:t>
            </a:r>
            <a:r>
              <a:rPr lang="en-US" altLang="ko-KR" dirty="0" smtClean="0">
                <a:solidFill>
                  <a:srgbClr val="FF0000"/>
                </a:solidFill>
              </a:rPr>
              <a:t>many direct nuclear reaction codes available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1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4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9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 d + 12C can becomes 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36215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</a:t>
            </a:r>
            <a:r>
              <a:rPr lang="en-US" altLang="ko-KR" dirty="0" smtClean="0">
                <a:solidFill>
                  <a:srgbClr val="FF0000"/>
                </a:solidFill>
              </a:rPr>
              <a:t>non-elastic reaction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(IRIS)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(IRIS).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28980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4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0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3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59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1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4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8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0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9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22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Calculation of couplings are implemented in the reaction codes.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One usually need to specify parameter values.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1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90" y="5794267"/>
            <a:ext cx="2605812" cy="60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2" y="5975697"/>
            <a:ext cx="4824536" cy="53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1052736"/>
            <a:ext cx="678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Theory and Experiments can be compared with </a:t>
            </a:r>
            <a:r>
              <a:rPr lang="en-US" altLang="ko-KR" dirty="0" smtClean="0">
                <a:solidFill>
                  <a:srgbClr val="FF0000"/>
                </a:solidFill>
              </a:rPr>
              <a:t>Cross Section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6" y="1422068"/>
            <a:ext cx="4057284" cy="22229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1808" y="3717032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particle in area)/(</a:t>
            </a:r>
            <a:r>
              <a:rPr lang="en-US" altLang="ko-KR" dirty="0"/>
              <a:t>incident area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= 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*(target particle number density)*(target thickness)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25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1052736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(Cross section) </a:t>
            </a:r>
            <a:r>
              <a:rPr lang="en-US" altLang="ko-KR" dirty="0" smtClean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</a:t>
            </a:r>
            <a:r>
              <a:rPr lang="en-US" altLang="ko-KR" dirty="0" smtClean="0">
                <a:solidFill>
                  <a:srgbClr val="FF0000"/>
                </a:solidFill>
              </a:rPr>
              <a:t>reaction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does </a:t>
            </a:r>
            <a:r>
              <a:rPr lang="en-US" altLang="ko-KR" dirty="0"/>
              <a:t>not depends on the experimental </a:t>
            </a:r>
            <a:r>
              <a:rPr lang="en-US" altLang="ko-KR" dirty="0" smtClean="0"/>
              <a:t>condition ( target thickness, beam size…)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8628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31" y="4795517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70785" y="4797152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2769274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81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(total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= (</a:t>
            </a:r>
            <a:r>
              <a:rPr lang="en-US" altLang="ko-KR" dirty="0">
                <a:solidFill>
                  <a:srgbClr val="FF0000"/>
                </a:solidFill>
              </a:rPr>
              <a:t>elastic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+ (</a:t>
            </a:r>
            <a:r>
              <a:rPr lang="en-US" altLang="ko-KR" dirty="0">
                <a:solidFill>
                  <a:srgbClr val="FF0000"/>
                </a:solidFill>
              </a:rPr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638" y="1052736"/>
            <a:ext cx="6060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make the flux disappear?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Introduce non-elastic reaction channels </a:t>
            </a:r>
            <a:r>
              <a:rPr lang="en-US" altLang="ko-KR" dirty="0" smtClean="0">
                <a:sym typeface="Wingdings" panose="05000000000000000000" pitchFamily="2" charset="2"/>
              </a:rPr>
              <a:t> coupled channel</a:t>
            </a: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Use complex potential </a:t>
            </a:r>
            <a:r>
              <a:rPr lang="en-US" altLang="ko-KR" dirty="0" smtClean="0">
                <a:sym typeface="Wingdings" panose="05000000000000000000" pitchFamily="2" charset="2"/>
              </a:rPr>
              <a:t> Optical model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7930" y="263691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11898"/>
            <a:ext cx="5443047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868070"/>
            <a:ext cx="492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Choice of </a:t>
            </a:r>
            <a:r>
              <a:rPr lang="en-US" altLang="ko-KR" dirty="0" smtClean="0">
                <a:solidFill>
                  <a:srgbClr val="FF0000"/>
                </a:solidFill>
              </a:rPr>
              <a:t>model space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different reaction model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37402"/>
            <a:ext cx="6984776" cy="52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</a:t>
            </a:r>
            <a:r>
              <a:rPr lang="en-US" altLang="ko-KR" dirty="0" smtClean="0">
                <a:solidFill>
                  <a:srgbClr val="FF0000"/>
                </a:solidFill>
              </a:rPr>
              <a:t>bound state wave functions</a:t>
            </a:r>
            <a:r>
              <a:rPr lang="en-US" altLang="ko-KR" dirty="0" smtClean="0"/>
              <a:t>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</a:t>
            </a:r>
            <a:r>
              <a:rPr lang="en-US" altLang="ko-KR" dirty="0" smtClean="0">
                <a:solidFill>
                  <a:srgbClr val="FF0000"/>
                </a:solidFill>
              </a:rPr>
              <a:t>wave function for relative motion</a:t>
            </a:r>
            <a:r>
              <a:rPr lang="en-US" altLang="ko-KR" dirty="0" smtClean="0"/>
              <a:t>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341611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4965" y="3341611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91" y="4449747"/>
            <a:ext cx="5578177" cy="18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824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Optical potential in elastic channel simulates the neglected model space contributions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DWBA approximation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</a:t>
            </a:r>
            <a:r>
              <a:rPr lang="en-US" altLang="ko-KR" dirty="0" smtClean="0">
                <a:solidFill>
                  <a:srgbClr val="FF0000"/>
                </a:solidFill>
              </a:rPr>
              <a:t>optical model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002714"/>
            <a:ext cx="3453212" cy="25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structure of projectile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36" y="3748414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2733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Typical values are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~ 40-50 MeV, Vi~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r>
              <a:rPr lang="en-US" altLang="ko-KR" dirty="0" smtClean="0"/>
              <a:t>Sometimes global optical potential available or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one can use folding potential </a:t>
            </a:r>
          </a:p>
          <a:p>
            <a:endParaRPr lang="en-US" altLang="ko-KR" dirty="0"/>
          </a:p>
          <a:p>
            <a:r>
              <a:rPr lang="en-US" altLang="ko-KR" dirty="0" smtClean="0"/>
              <a:t>Global </a:t>
            </a:r>
            <a:r>
              <a:rPr lang="en-US" altLang="ko-KR" dirty="0"/>
              <a:t>Optical Potentials: </a:t>
            </a:r>
            <a:r>
              <a:rPr lang="en-US" altLang="ko-KR" dirty="0" smtClean="0"/>
              <a:t>RIPL-3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://www-nds.iaea.org/RIPL-3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Folded potential: nuclear density + effective NN interaction(M3Y , JLM etc. 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44522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86645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6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81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</a:p>
          <a:p>
            <a:endParaRPr lang="en-US" altLang="ko-KR" dirty="0"/>
          </a:p>
          <a:p>
            <a:r>
              <a:rPr lang="en-US" altLang="ko-KR" dirty="0" smtClean="0"/>
              <a:t>For example:</a:t>
            </a:r>
          </a:p>
          <a:p>
            <a:r>
              <a:rPr lang="en-US" altLang="ko-KR" dirty="0" smtClean="0"/>
              <a:t>P+112Cd at 20.4 MeV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36780"/>
            <a:ext cx="5120970" cy="4836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1124744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r>
              <a:rPr lang="en-US" dirty="0" smtClean="0"/>
              <a:t>P+112Cd at 20.4 MeV </a:t>
            </a:r>
          </a:p>
          <a:p>
            <a:pPr marL="342900" indent="-342900">
              <a:buAutoNum type="arabicParenBoth"/>
            </a:pPr>
            <a:r>
              <a:rPr lang="en-US" dirty="0" smtClean="0"/>
              <a:t>Double Folding M3Y with </a:t>
            </a:r>
          </a:p>
          <a:p>
            <a:r>
              <a:rPr lang="en-US" dirty="0"/>
              <a:t> </a:t>
            </a:r>
            <a:r>
              <a:rPr lang="en-US" dirty="0" smtClean="0"/>
              <a:t>     HFB-14 density of 112Cd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ym typeface="Wingdings" panose="05000000000000000000" pitchFamily="2" charset="2"/>
              </a:rPr>
              <a:t> only real part of V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(2) + surface imaginary potential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Example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" y="1196752"/>
            <a:ext cx="8336385" cy="35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Nuclei are not point particles : internal structure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Inelastic </a:t>
            </a:r>
            <a:r>
              <a:rPr lang="en-US" altLang="ko-KR" dirty="0"/>
              <a:t>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(Need structure model of nuclei)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0688"/>
            <a:ext cx="2448272" cy="17821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005064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78059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726758" y="3265944"/>
            <a:ext cx="2249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For example:</a:t>
            </a:r>
          </a:p>
          <a:p>
            <a:r>
              <a:rPr lang="en-US" altLang="ko-KR" dirty="0"/>
              <a:t>    </a:t>
            </a:r>
            <a:r>
              <a:rPr lang="en-US" altLang="ko-KR" dirty="0" smtClean="0"/>
              <a:t>12C(</a:t>
            </a:r>
            <a:r>
              <a:rPr lang="el-GR" altLang="ko-KR" dirty="0" smtClean="0"/>
              <a:t>α</a:t>
            </a:r>
            <a:r>
              <a:rPr lang="en-US" altLang="ko-KR" dirty="0" smtClean="0"/>
              <a:t>,</a:t>
            </a:r>
            <a:r>
              <a:rPr lang="el-GR" altLang="ko-KR" dirty="0" smtClean="0"/>
              <a:t>α</a:t>
            </a:r>
            <a:r>
              <a:rPr lang="en-US" altLang="ko-KR" dirty="0" smtClean="0"/>
              <a:t>)12C</a:t>
            </a:r>
            <a:r>
              <a:rPr lang="en-US" altLang="ko-KR" dirty="0"/>
              <a:t>*(2+)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   </a:t>
            </a:r>
            <a:r>
              <a:rPr lang="el-GR" altLang="ko-KR" dirty="0"/>
              <a:t>Δ</a:t>
            </a:r>
            <a:r>
              <a:rPr lang="en-US" altLang="ko-KR" dirty="0" smtClean="0"/>
              <a:t>L = 2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26" y="4805691"/>
            <a:ext cx="5039428" cy="5715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1230" y="5675226"/>
            <a:ext cx="702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Transition coupling V_{10} contains the change of internal 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9933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FF0000"/>
                </a:solidFill>
              </a:rPr>
              <a:t>Rotational</a:t>
            </a:r>
            <a:r>
              <a:rPr lang="en-US" altLang="ko-KR" dirty="0" smtClean="0"/>
              <a:t> model or </a:t>
            </a:r>
            <a:r>
              <a:rPr lang="en-US" altLang="ko-KR" dirty="0" smtClean="0">
                <a:solidFill>
                  <a:srgbClr val="FF0000"/>
                </a:solidFill>
              </a:rPr>
              <a:t>Vibrational</a:t>
            </a:r>
            <a:r>
              <a:rPr lang="en-US" altLang="ko-KR" dirty="0" smtClean="0"/>
              <a:t>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60471"/>
          <a:stretch/>
        </p:blipFill>
        <p:spPr>
          <a:xfrm>
            <a:off x="5220072" y="4005064"/>
            <a:ext cx="372976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284984"/>
            <a:ext cx="3672408" cy="18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2814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Change of rotation of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</a:t>
            </a:r>
            <a:r>
              <a:rPr lang="en-US" altLang="ko-KR" dirty="0" smtClean="0"/>
              <a:t>deformed </a:t>
            </a:r>
            <a:r>
              <a:rPr lang="en-US" altLang="ko-KR" dirty="0" smtClean="0"/>
              <a:t>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795" y="928148"/>
            <a:ext cx="2016223" cy="159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17999" y="3804537"/>
            <a:ext cx="186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b="60471"/>
          <a:stretch/>
        </p:blipFill>
        <p:spPr>
          <a:xfrm>
            <a:off x="5037320" y="3732835"/>
            <a:ext cx="3729760" cy="1728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3483" y="5733562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Vibration model  number of Phonon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Inelastic coupling  = &lt; I’M’| V | IM&gt;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50795" y="3146974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55576" y="5445224"/>
            <a:ext cx="808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distance change depends on the collective coordinates and direction of distance.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720102"/>
            <a:ext cx="629690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712" y="862359"/>
            <a:ext cx="596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Coulomb excitation, </a:t>
            </a:r>
          </a:p>
          <a:p>
            <a:r>
              <a:rPr lang="en-US" altLang="ko-KR" dirty="0" smtClean="0"/>
              <a:t>deformation can be considered as a change of charge density.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46" y="1593632"/>
            <a:ext cx="5477639" cy="1152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924944"/>
            <a:ext cx="6163535" cy="15527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649078"/>
            <a:ext cx="6744641" cy="10669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5872083"/>
            <a:ext cx="330563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183" y="792730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9" y="1335190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12" y="2351685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29" y="3140491"/>
            <a:ext cx="7287642" cy="10288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612337"/>
            <a:ext cx="8352928" cy="5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212" y="1968385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4308337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9954" y="4509120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3861048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Deformed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052736"/>
            <a:ext cx="4768351" cy="24922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1196752"/>
            <a:ext cx="1848108" cy="5620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84" y="5157192"/>
            <a:ext cx="7678222" cy="10860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4452088"/>
            <a:ext cx="4163006" cy="552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4248" y="4090769"/>
            <a:ext cx="208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Rigid Rotor model</a:t>
            </a:r>
          </a:p>
          <a:p>
            <a:r>
              <a:rPr lang="en-US" dirty="0" smtClean="0"/>
              <a:t>Deformation length </a:t>
            </a:r>
          </a:p>
          <a:p>
            <a:r>
              <a:rPr lang="en-US" dirty="0" smtClean="0"/>
              <a:t>= </a:t>
            </a:r>
            <a:r>
              <a:rPr lang="el-GR" dirty="0" smtClean="0"/>
              <a:t>β</a:t>
            </a:r>
            <a:r>
              <a:rPr lang="el-GR" baseline="-25000" dirty="0" smtClean="0"/>
              <a:t>λ</a:t>
            </a:r>
            <a:r>
              <a:rPr lang="en-US" dirty="0" smtClean="0"/>
              <a:t> 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9158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776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Direct Reaction </a:t>
            </a:r>
            <a:r>
              <a:rPr lang="en-US" altLang="ko-KR" dirty="0" smtClean="0"/>
              <a:t>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  <a:r>
              <a:rPr lang="en-US" altLang="ko-KR" dirty="0" smtClean="0"/>
              <a:t>,fast (~10^-21 s)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effective Few Body Problem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16216" y="162880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endParaRPr lang="en-US" dirty="0" smtClean="0"/>
          </a:p>
          <a:p>
            <a:r>
              <a:rPr lang="en-US" dirty="0" smtClean="0"/>
              <a:t>4He+20Ne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4He+20Ne*(2+)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947836" y="3027604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67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</a:t>
            </a:r>
            <a:r>
              <a:rPr lang="en-US" altLang="ko-KR" dirty="0" smtClean="0">
                <a:solidFill>
                  <a:srgbClr val="FF0000"/>
                </a:solidFill>
              </a:rPr>
              <a:t>well depth prescription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1" y="789086"/>
            <a:ext cx="7086364" cy="19146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996952"/>
            <a:ext cx="7344527" cy="14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42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7" y="1323841"/>
            <a:ext cx="8023018" cy="1471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700" y="936780"/>
            <a:ext cx="101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DWBA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020" y="310179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needs to provide Overlap integral</a:t>
            </a:r>
            <a:endParaRPr 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777548"/>
            <a:ext cx="3293333" cy="2454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950" y="3985667"/>
            <a:ext cx="4353533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838117" y="3947616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768"/>
            <a:ext cx="7959522" cy="44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6404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</a:t>
            </a:r>
            <a:r>
              <a:rPr lang="en-US" altLang="ko-KR" dirty="0" smtClean="0"/>
              <a:t>hypothesis(loss of memory).  </a:t>
            </a:r>
            <a:endParaRPr lang="en-US" altLang="ko-KR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8" y="2083696"/>
            <a:ext cx="2475689" cy="29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7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702" y="4440638"/>
            <a:ext cx="814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Overlap function is sensitive to ANC at outside the range of nuclear potential.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77" y="3222840"/>
            <a:ext cx="7220958" cy="1038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3" y="2178782"/>
            <a:ext cx="522995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70782"/>
            <a:ext cx="6408712" cy="4908671"/>
          </a:xfrm>
          <a:prstGeom prst="rect">
            <a:avLst/>
          </a:prstGeom>
        </p:spPr>
      </p:pic>
      <p:pic>
        <p:nvPicPr>
          <p:cNvPr id="1026" name="Picture 2" descr="https://upload.wikimedia.org/wikipedia/commons/thumb/e/e5/Shells.png/220px-She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2095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  <a:r>
              <a:rPr lang="en-US" altLang="ko-KR" dirty="0" smtClean="0">
                <a:sym typeface="Wingdings" panose="05000000000000000000" pitchFamily="2" charset="2"/>
              </a:rPr>
              <a:t>(CF of weakly bound nuclei suppressed above Coulomb barrier. breakup , incomplete fusion  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</a:t>
            </a:r>
            <a:r>
              <a:rPr lang="en-US" altLang="ko-KR" dirty="0" smtClean="0"/>
              <a:t>. (narrow momentum distribution</a:t>
            </a:r>
            <a:r>
              <a:rPr lang="en-US" altLang="ko-KR" dirty="0" smtClean="0">
                <a:sym typeface="Wingdings" panose="05000000000000000000" pitchFamily="2" charset="2"/>
              </a:rPr>
              <a:t> large spatial distribution)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92" y="6093296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9" y="1124744"/>
            <a:ext cx="8077835" cy="5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9" y="1520788"/>
            <a:ext cx="827957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20" y="4191977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4561309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4561" y="5219908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33715</TotalTime>
  <Words>5469</Words>
  <Application>Microsoft Office PowerPoint</Application>
  <PresentationFormat>화면 슬라이드 쇼(4:3)</PresentationFormat>
  <Paragraphs>1098</Paragraphs>
  <Slides>147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147</vt:i4>
      </vt:variant>
    </vt:vector>
  </HeadingPairs>
  <TitlesOfParts>
    <vt:vector size="156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ReactionGUI code</vt:lpstr>
      <vt:lpstr>ReactionGUI code</vt:lpstr>
      <vt:lpstr>ReactionGUI code</vt:lpstr>
      <vt:lpstr>ReactionGUI code</vt:lpstr>
      <vt:lpstr>ReactionGUI code</vt:lpstr>
      <vt:lpstr>Cross Section </vt:lpstr>
      <vt:lpstr>Cross Section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Reaction Channel equation</vt:lpstr>
      <vt:lpstr>Coupled Reaction Channel equation</vt:lpstr>
      <vt:lpstr>Optical potential</vt:lpstr>
      <vt:lpstr>DWBA</vt:lpstr>
      <vt:lpstr>DWBA</vt:lpstr>
      <vt:lpstr>Coupled Channel calculation</vt:lpstr>
      <vt:lpstr>PowerPoint 프레젠테이션</vt:lpstr>
      <vt:lpstr>Elastic scattering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Global optical potential</vt:lpstr>
      <vt:lpstr>ReactionGUI code</vt:lpstr>
      <vt:lpstr>Double Folding potential</vt:lpstr>
      <vt:lpstr>Double Folding potential</vt:lpstr>
      <vt:lpstr>Double Folding potential</vt:lpstr>
      <vt:lpstr>Fitting OMP</vt:lpstr>
      <vt:lpstr>Fitting OMP</vt:lpstr>
      <vt:lpstr>Example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Vibration model</vt:lpstr>
      <vt:lpstr>Collective model</vt:lpstr>
      <vt:lpstr>Coulomb excitation</vt:lpstr>
      <vt:lpstr>Coulomb excitation</vt:lpstr>
      <vt:lpstr>Coulomb excitation</vt:lpstr>
      <vt:lpstr>Deformed potential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Transfer Reaction</vt:lpstr>
      <vt:lpstr>Transfer Reaction as a spectroscopic tool</vt:lpstr>
      <vt:lpstr>Transfer Reaction</vt:lpstr>
      <vt:lpstr>Transfer Reaction</vt:lpstr>
      <vt:lpstr>Overlap function</vt:lpstr>
      <vt:lpstr>Overlap function</vt:lpstr>
      <vt:lpstr>Overlap function</vt:lpstr>
      <vt:lpstr>Asymptotic Normalization Coefficient</vt:lpstr>
      <vt:lpstr>Transfer Reaction in ReactionGUI</vt:lpstr>
      <vt:lpstr>Transfer Reaction in ReactionGUI</vt:lpstr>
      <vt:lpstr>How many node for cluster? </vt:lpstr>
      <vt:lpstr>How many node for cluster? </vt:lpstr>
      <vt:lpstr>Transfer Reaction in ReactionGUI</vt:lpstr>
      <vt:lpstr>PowerPoint 프레젠테이션</vt:lpstr>
      <vt:lpstr>Weakly bound nuclei </vt:lpstr>
      <vt:lpstr>Break up </vt:lpstr>
      <vt:lpstr>Continuum W.f.</vt:lpstr>
      <vt:lpstr>CDCC</vt:lpstr>
      <vt:lpstr>CDCC</vt:lpstr>
      <vt:lpstr>ADWA for transfer reaction</vt:lpstr>
      <vt:lpstr>ADWA for transfer reaction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Kinematics </vt:lpstr>
      <vt:lpstr>Kinematics </vt:lpstr>
      <vt:lpstr>Two body system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Formal theory of scattering</vt:lpstr>
      <vt:lpstr>Formal theory of scattering</vt:lpstr>
      <vt:lpstr>DWBA in T-matrix form</vt:lpstr>
      <vt:lpstr>DWBA</vt:lpstr>
      <vt:lpstr>Collective model</vt:lpstr>
      <vt:lpstr>Collective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Transfer Reaction</vt:lpstr>
      <vt:lpstr>Summary of angular momentum algebra</vt:lpstr>
      <vt:lpstr>Continuum discretization</vt:lpstr>
      <vt:lpstr>Continuum discretization</vt:lpstr>
      <vt:lpstr>CDCC</vt:lpstr>
      <vt:lpstr>ADWA for transfer reaction</vt:lpstr>
      <vt:lpstr>ADWA</vt:lpstr>
      <vt:lpstr>ADWA</vt:lpstr>
      <vt:lpstr>Summary of angular momentum algebra</vt:lpstr>
      <vt:lpstr>Summary of angular momentum algebra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838</cp:revision>
  <cp:lastPrinted>2019-03-25T07:50:09Z</cp:lastPrinted>
  <dcterms:created xsi:type="dcterms:W3CDTF">2013-07-10T02:34:07Z</dcterms:created>
  <dcterms:modified xsi:type="dcterms:W3CDTF">2024-01-22T05:33:31Z</dcterms:modified>
</cp:coreProperties>
</file>